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28"/>
  </p:notesMasterIdLst>
  <p:handoutMasterIdLst>
    <p:handoutMasterId r:id="rId29"/>
  </p:handoutMasterIdLst>
  <p:sldIdLst>
    <p:sldId id="307" r:id="rId3"/>
    <p:sldId id="309" r:id="rId4"/>
    <p:sldId id="325" r:id="rId5"/>
    <p:sldId id="318" r:id="rId6"/>
    <p:sldId id="319" r:id="rId7"/>
    <p:sldId id="322" r:id="rId8"/>
    <p:sldId id="323" r:id="rId9"/>
    <p:sldId id="326" r:id="rId10"/>
    <p:sldId id="324" r:id="rId11"/>
    <p:sldId id="327" r:id="rId12"/>
    <p:sldId id="328" r:id="rId13"/>
    <p:sldId id="329" r:id="rId14"/>
    <p:sldId id="338" r:id="rId15"/>
    <p:sldId id="339" r:id="rId16"/>
    <p:sldId id="340" r:id="rId17"/>
    <p:sldId id="330" r:id="rId18"/>
    <p:sldId id="332" r:id="rId19"/>
    <p:sldId id="315" r:id="rId20"/>
    <p:sldId id="333" r:id="rId21"/>
    <p:sldId id="341" r:id="rId22"/>
    <p:sldId id="334" r:id="rId23"/>
    <p:sldId id="335" r:id="rId24"/>
    <p:sldId id="336" r:id="rId25"/>
    <p:sldId id="342" r:id="rId26"/>
    <p:sldId id="33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1028">
          <p15:clr>
            <a:srgbClr val="A4A3A4"/>
          </p15:clr>
        </p15:guide>
        <p15:guide id="4" pos="17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9DB"/>
    <a:srgbClr val="EC881D"/>
    <a:srgbClr val="5F6062"/>
    <a:srgbClr val="DC7B1F"/>
    <a:srgbClr val="000000"/>
    <a:srgbClr val="FFFFFF"/>
    <a:srgbClr val="231F20"/>
    <a:srgbClr val="D8D8D8"/>
    <a:srgbClr val="FF0066"/>
    <a:srgbClr val="F5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11" autoAdjust="0"/>
    <p:restoredTop sz="74865" autoAdjust="0"/>
  </p:normalViewPr>
  <p:slideViewPr>
    <p:cSldViewPr snapToGrid="0" snapToObjects="1">
      <p:cViewPr varScale="1">
        <p:scale>
          <a:sx n="91" d="100"/>
          <a:sy n="91" d="100"/>
        </p:scale>
        <p:origin x="-1624" y="-104"/>
      </p:cViewPr>
      <p:guideLst>
        <p:guide orient="horz" pos="2160"/>
        <p:guide pos="2880"/>
        <p:guide pos="1028"/>
        <p:guide pos="1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0E-43C4-4C6B-ADC3-72FEA0A55427}" type="datetimeFigureOut">
              <a:rPr lang="en-US" smtClean="0"/>
              <a:pPr/>
              <a:t>10/27/14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 smtClean="0">
                <a:solidFill>
                  <a:schemeClr val="bg2"/>
                </a:solidFill>
              </a:rPr>
              <a:t>© 2014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EA1FF-4A34-4477-ABDE-9C72F8F54362}" type="datetimeFigureOut">
              <a:rPr lang="en-US" smtClean="0"/>
              <a:pPr/>
              <a:t>10/27/14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That is what</a:t>
            </a:r>
            <a:r>
              <a:rPr lang="en-US" baseline="0" dirty="0" smtClean="0"/>
              <a:t> we do.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Think Big Analytics provides data science and engineering services that create value from Big Data	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 We help you IMAGINE your possibilities for big data and identify a plan for profitable projects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ILLUMINATE your team through training and education on the latest in big data technologies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then help you IMPLEMENT your analytics plan with hands-on data scientists and engineers who rapidly build data solutions to deliver value.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8701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0974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32369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9498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0877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4007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Alternate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5450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800600" y="1809468"/>
            <a:ext cx="3886200" cy="4517136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800600" y="1033272"/>
            <a:ext cx="38862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800600" y="265177"/>
            <a:ext cx="3886200" cy="7017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99061" y="6522720"/>
            <a:ext cx="236220" cy="236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43400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741"/>
            <a:ext cx="8229600" cy="46767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2014 Teradata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497096"/>
            <a:ext cx="3886200" cy="4649984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158"/>
            <a:ext cx="3886200" cy="4659923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510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487488"/>
            <a:ext cx="3886200" cy="4659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7158"/>
            <a:ext cx="3886200" cy="4659923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489805"/>
            <a:ext cx="2438400" cy="46645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490512"/>
            <a:ext cx="2438400" cy="4702471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90511"/>
            <a:ext cx="5334000" cy="470455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491069"/>
            <a:ext cx="2438400" cy="469859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491069"/>
            <a:ext cx="5334000" cy="469796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57200" y="937874"/>
            <a:ext cx="8229600" cy="470898"/>
          </a:xfrm>
        </p:spPr>
        <p:txBody>
          <a:bodyPr wrap="square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171451"/>
            <a:ext cx="8229600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08069" y="777240"/>
            <a:ext cx="5335931" cy="1143000"/>
          </a:xfrm>
          <a:solidFill>
            <a:srgbClr val="0079DB"/>
          </a:solidFill>
        </p:spPr>
        <p:txBody>
          <a:bodyPr wrap="square" lIns="228600" tIns="137160" rIns="457200" bIns="228600" anchor="b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257551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808069" y="2209800"/>
            <a:ext cx="4878731" cy="4114800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0" y="76200"/>
            <a:ext cx="1371600" cy="62484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Insert Case Study Logo</a:t>
            </a:r>
            <a:endParaRPr lang="en-US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504567" y="6591605"/>
            <a:ext cx="1733709" cy="141581"/>
          </a:xfr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03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_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808069" y="164592"/>
            <a:ext cx="5335931" cy="1143000"/>
          </a:xfrm>
          <a:solidFill>
            <a:srgbClr val="0079DB"/>
          </a:solidFill>
        </p:spPr>
        <p:txBody>
          <a:bodyPr wrap="square" lIns="228600" tIns="137160" rIns="457200" bIns="228600" anchor="b" anchorCtr="0">
            <a:no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257551" cy="6858000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 bwMode="gray">
          <a:xfrm>
            <a:off x="3808069" y="1536192"/>
            <a:ext cx="4878731" cy="4791456"/>
          </a:xfrm>
        </p:spPr>
        <p:txBody>
          <a:bodyPr>
            <a:norm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504567" y="6591605"/>
            <a:ext cx="1733709" cy="141581"/>
          </a:xfrm>
        </p:spPr>
        <p:txBody>
          <a:bodyPr wrap="square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739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© 2014 Teradata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3179702"/>
            <a:ext cx="9144000" cy="498598"/>
          </a:xfrm>
          <a:solidFill>
            <a:schemeClr val="bg1"/>
          </a:solidFill>
        </p:spPr>
        <p:txBody>
          <a:bodyPr lIns="457200" tIns="45720" rIns="457200" bIns="4572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419" y="6556249"/>
            <a:ext cx="133049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42535" y="6591605"/>
            <a:ext cx="2658931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dirty="0" smtClean="0"/>
              <a:t>© 2014 Teradata</a:t>
            </a:r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gray">
          <a:xfrm>
            <a:off x="2742407" y="3015458"/>
            <a:ext cx="3659188" cy="827087"/>
            <a:chOff x="1728" y="1805"/>
            <a:chExt cx="2305" cy="521"/>
          </a:xfrm>
          <a:solidFill>
            <a:schemeClr val="accent1"/>
          </a:solidFill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gray">
            <a:xfrm>
              <a:off x="1728" y="1805"/>
              <a:ext cx="2231" cy="521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gray">
            <a:xfrm>
              <a:off x="3974" y="2210"/>
              <a:ext cx="59" cy="5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77464" y="6575539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5" y="6591605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3419" y="6557508"/>
            <a:ext cx="133049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53815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0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 cstate="email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581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accent1"/>
              </a:buClr>
              <a:defRPr>
                <a:solidFill>
                  <a:srgbClr val="4D353B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rgbClr val="4D353B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rgbClr val="4D353B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rgbClr val="4D353B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rgbClr val="4D353B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1000" y="607700"/>
            <a:ext cx="7239000" cy="4591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20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0"/>
            <a:ext cx="4038600" cy="1734577"/>
          </a:xfrm>
          <a:prstGeom prst="rect">
            <a:avLst/>
          </a:prstGeom>
        </p:spPr>
        <p:txBody>
          <a:bodyPr>
            <a:spAutoFit/>
          </a:bodyPr>
          <a:lstStyle>
            <a:lvl1pPr marL="285750" indent="-285750">
              <a:buClr>
                <a:schemeClr val="accent1"/>
              </a:buClr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625475" indent="-168275"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4038600" cy="1734577"/>
          </a:xfrm>
          <a:prstGeom prst="rect">
            <a:avLst/>
          </a:prstGeom>
        </p:spPr>
        <p:txBody>
          <a:bodyPr>
            <a:spAutoFit/>
          </a:bodyPr>
          <a:lstStyle>
            <a:lvl1pPr marL="285750" indent="-285750">
              <a:buClr>
                <a:schemeClr val="accent1"/>
              </a:buClr>
              <a:defRPr sz="20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  <a:lvl2pPr marL="625475" indent="-168275"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3pPr>
            <a:lvl4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4pPr>
            <a:lvl5pPr>
              <a:buClr>
                <a:schemeClr val="accent1"/>
              </a:buClr>
              <a:defRPr sz="1800">
                <a:solidFill>
                  <a:schemeClr val="tx2">
                    <a:lumMod val="90000"/>
                    <a:lumOff val="1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1000" y="607700"/>
            <a:ext cx="7239000" cy="4591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6142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32115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Alternat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7959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19692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lternate Title Slide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3977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541756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Alternate 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37084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7" name="Rectangle 16"/>
          <p:cNvSpPr/>
          <p:nvPr userDrawn="1"/>
        </p:nvSpPr>
        <p:spPr bwMode="gray">
          <a:xfrm>
            <a:off x="457200" y="0"/>
            <a:ext cx="2438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auto">
          <a:xfrm>
            <a:off x="994118" y="305467"/>
            <a:ext cx="1362335" cy="305001"/>
            <a:chOff x="5137" y="4139"/>
            <a:chExt cx="335" cy="75"/>
          </a:xfrm>
          <a:solidFill>
            <a:schemeClr val="bg1"/>
          </a:solidFill>
        </p:grpSpPr>
        <p:sp>
          <p:nvSpPr>
            <p:cNvPr id="8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3923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23313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Alternate 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80000"/>
            </a:schemeClr>
          </a:solidFill>
        </p:spPr>
        <p:txBody>
          <a:bodyPr lIns="457200" tIns="137160" rIns="457200" bIns="137160" anchor="ctr" anchorCtr="1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5906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2.xml"/><Relationship Id="rId7" Type="http://schemas.openxmlformats.org/officeDocument/2006/relationships/image" Target="../media/image18.jpe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11904"/>
            <a:ext cx="8229600" cy="43602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styles: Standard bullet</a:t>
            </a:r>
          </a:p>
          <a:p>
            <a:pPr lvl="1"/>
            <a:r>
              <a:rPr lang="en-US" dirty="0" smtClean="0"/>
              <a:t>Second level: Sub bullet</a:t>
            </a:r>
          </a:p>
          <a:p>
            <a:pPr lvl="2"/>
            <a:r>
              <a:rPr lang="en-US" dirty="0" smtClean="0"/>
              <a:t>Third level: Tertiary bullet</a:t>
            </a:r>
          </a:p>
          <a:p>
            <a:pPr lvl="3"/>
            <a:r>
              <a:rPr lang="en-US" dirty="0" smtClean="0"/>
              <a:t>Fourth level: Body copy</a:t>
            </a:r>
          </a:p>
          <a:p>
            <a:pPr lvl="4"/>
            <a:r>
              <a:rPr lang="en-US" dirty="0" smtClean="0"/>
              <a:t>Fifth level: Main Heading</a:t>
            </a:r>
          </a:p>
          <a:p>
            <a:pPr lvl="5"/>
            <a:r>
              <a:rPr lang="en-US" dirty="0" smtClean="0"/>
              <a:t>Sixth level: Subheading</a:t>
            </a:r>
          </a:p>
          <a:p>
            <a:pPr lvl="6"/>
            <a:r>
              <a:rPr lang="en-US" dirty="0" smtClean="0"/>
              <a:t>Seventh level:  Tertiary heading</a:t>
            </a:r>
          </a:p>
          <a:p>
            <a:pPr lvl="7"/>
            <a:r>
              <a:rPr lang="en-US" dirty="0" smtClean="0"/>
              <a:t>Eighth level: Numbered lists</a:t>
            </a:r>
          </a:p>
          <a:p>
            <a:pPr lvl="8"/>
            <a:r>
              <a:rPr lang="en-US" dirty="0" smtClean="0"/>
              <a:t>Ninth level: Source</a:t>
            </a:r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>
          <a:xfrm>
            <a:off x="457201" y="6575539"/>
            <a:ext cx="928915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2014 Teradata</a:t>
            </a:r>
            <a:endParaRPr lang="en-US" dirty="0"/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"/>
          <p:cNvGrpSpPr>
            <a:grpSpLocks noChangeAspect="1"/>
          </p:cNvGrpSpPr>
          <p:nvPr/>
        </p:nvGrpSpPr>
        <p:grpSpPr bwMode="auto">
          <a:xfrm>
            <a:off x="7772400" y="6477419"/>
            <a:ext cx="914400" cy="204717"/>
            <a:chOff x="5137" y="4139"/>
            <a:chExt cx="335" cy="75"/>
          </a:xfrm>
          <a:solidFill>
            <a:schemeClr val="accent1"/>
          </a:solidFill>
        </p:grpSpPr>
        <p:sp>
          <p:nvSpPr>
            <p:cNvPr id="4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3419" y="6557508"/>
            <a:ext cx="133049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166953"/>
            <a:ext cx="8229600" cy="701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1" r:id="rId2"/>
    <p:sldLayoutId id="2147483675" r:id="rId3"/>
    <p:sldLayoutId id="2147483677" r:id="rId4"/>
    <p:sldLayoutId id="2147483683" r:id="rId5"/>
    <p:sldLayoutId id="2147483685" r:id="rId6"/>
    <p:sldLayoutId id="2147483687" r:id="rId7"/>
    <p:sldLayoutId id="2147483689" r:id="rId8"/>
    <p:sldLayoutId id="2147483691" r:id="rId9"/>
    <p:sldLayoutId id="2147483693" r:id="rId10"/>
    <p:sldLayoutId id="2147483695" r:id="rId11"/>
    <p:sldLayoutId id="2147483697" r:id="rId12"/>
    <p:sldLayoutId id="2147483701" r:id="rId13"/>
    <p:sldLayoutId id="2147483703" r:id="rId14"/>
    <p:sldLayoutId id="2147483705" r:id="rId15"/>
    <p:sldLayoutId id="2147483707" r:id="rId16"/>
    <p:sldLayoutId id="2147483667" r:id="rId17"/>
    <p:sldLayoutId id="2147483650" r:id="rId18"/>
    <p:sldLayoutId id="2147483658" r:id="rId19"/>
    <p:sldLayoutId id="2147483709" r:id="rId20"/>
    <p:sldLayoutId id="2147483659" r:id="rId21"/>
    <p:sldLayoutId id="2147483662" r:id="rId22"/>
    <p:sldLayoutId id="2147483663" r:id="rId23"/>
    <p:sldLayoutId id="2147483654" r:id="rId24"/>
    <p:sldLayoutId id="2147483655" r:id="rId25"/>
    <p:sldLayoutId id="2147483670" r:id="rId26"/>
    <p:sldLayoutId id="2147483710" r:id="rId27"/>
    <p:sldLayoutId id="2147483660" r:id="rId28"/>
    <p:sldLayoutId id="2147483661" r:id="rId29"/>
    <p:sldLayoutId id="2147483715" r:id="rId30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07035"/>
            <a:ext cx="7239000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1000" y="2057400"/>
            <a:ext cx="8382000" cy="173457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gray">
          <a:xfrm>
            <a:off x="8153400" y="6639983"/>
            <a:ext cx="706730" cy="138499"/>
          </a:xfrm>
          <a:prstGeom prst="rect">
            <a:avLst/>
          </a:prstGeom>
          <a:noFill/>
        </p:spPr>
        <p:txBody>
          <a:bodyPr wrap="square" tIns="0" bIns="0" rtlCol="0" anchor="ctr" anchorCtr="0">
            <a:spAutoFit/>
          </a:bodyPr>
          <a:lstStyle/>
          <a:p>
            <a:pPr algn="r" defTabSz="457200"/>
            <a:fld id="{3BA9165F-7FF1-F447-B623-F4CCB58BE682}" type="slidenum">
              <a:rPr lang="en-US" sz="900" smtClean="0">
                <a:solidFill>
                  <a:prstClr val="white"/>
                </a:solidFill>
                <a:cs typeface="Arial"/>
              </a:rPr>
              <a:pPr algn="r" defTabSz="457200"/>
              <a:t>‹#›</a:t>
            </a:fld>
            <a:endParaRPr lang="en-US" sz="900" dirty="0">
              <a:solidFill>
                <a:prstClr val="white"/>
              </a:solidFill>
              <a:cs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7620000" y="203200"/>
            <a:ext cx="1354430" cy="9417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14TDPRD223_Think_Big_Logo_F (2)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384314"/>
            <a:ext cx="1036930" cy="102025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768600" y="6496050"/>
            <a:ext cx="401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white"/>
                </a:solidFill>
              </a:rPr>
              <a:t>Copyright 2013-2014 Think Big, a Teradata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</p:sldLayoutIdLst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0" i="0" kern="1200">
          <a:solidFill>
            <a:schemeClr val="tx2">
              <a:lumMod val="90000"/>
              <a:lumOff val="10000"/>
            </a:schemeClr>
          </a:solidFill>
          <a:effectLst/>
          <a:latin typeface="Arial"/>
          <a:ea typeface="+mj-ea"/>
          <a:cs typeface="Arial"/>
        </a:defRPr>
      </a:lvl1pPr>
    </p:titleStyle>
    <p:bodyStyle>
      <a:lvl1pPr marL="285750" indent="-285750" algn="l" defTabSz="4572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Clr>
          <a:schemeClr val="accent1"/>
        </a:buClr>
        <a:buSzPct val="110000"/>
        <a:buFont typeface="Wingdings" charset="2"/>
        <a:buChar char=""/>
        <a:defRPr sz="2000" b="0" i="0" kern="1200">
          <a:solidFill>
            <a:schemeClr val="tx2">
              <a:lumMod val="90000"/>
              <a:lumOff val="10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Lucida Grande"/>
        <a:buChar char="-"/>
        <a:defRPr sz="1800" b="0" i="0" kern="1200">
          <a:solidFill>
            <a:schemeClr val="tx2">
              <a:lumMod val="90000"/>
              <a:lumOff val="10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1"/>
        </a:buClr>
        <a:buSzPct val="85000"/>
        <a:buFont typeface="Arial"/>
        <a:buChar char="•"/>
        <a:defRPr sz="1800" b="0" i="0" kern="1200">
          <a:solidFill>
            <a:schemeClr val="tx2">
              <a:lumMod val="90000"/>
              <a:lumOff val="10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1"/>
        </a:buClr>
        <a:buSzPct val="85000"/>
        <a:buFont typeface="Arial"/>
        <a:buChar char="•"/>
        <a:defRPr sz="1800" b="0" i="0" kern="1200">
          <a:solidFill>
            <a:schemeClr val="tx2">
              <a:lumMod val="90000"/>
              <a:lumOff val="1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95000"/>
        </a:lnSpc>
        <a:spcBef>
          <a:spcPts val="0"/>
        </a:spcBef>
        <a:spcAft>
          <a:spcPts val="500"/>
        </a:spcAft>
        <a:buClr>
          <a:schemeClr val="accent1"/>
        </a:buClr>
        <a:buSzPct val="85000"/>
        <a:buFont typeface="Arial"/>
        <a:buChar char="•"/>
        <a:defRPr sz="1800" b="0" i="0" kern="1200">
          <a:solidFill>
            <a:schemeClr val="tx2">
              <a:lumMod val="90000"/>
              <a:lumOff val="1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on.bodkin@thinkbig.teradata.com" TargetMode="External"/><Relationship Id="rId4" Type="http://schemas.openxmlformats.org/officeDocument/2006/relationships/hyperlink" Target="http://thinkbig.teradata.com/" TargetMode="External"/><Relationship Id="rId5" Type="http://schemas.openxmlformats.org/officeDocument/2006/relationships/hyperlink" Target="https://github.com/dmoore247/storm-trident-tutorial" TargetMode="External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2.png"/><Relationship Id="rId3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hyperlink" Target="http://storm.incubator.apache.org/" TargetMode="Externa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6553200" y="4438650"/>
            <a:ext cx="2514600" cy="2381250"/>
          </a:xfrm>
          <a:prstGeom prst="roundRect">
            <a:avLst/>
          </a:prstGeom>
          <a:solidFill>
            <a:schemeClr val="bg1">
              <a:alpha val="7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pic>
        <p:nvPicPr>
          <p:cNvPr id="7" name="Picture 6" descr="14TDPRD223_Think_Big_Logo_F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22964"/>
            <a:ext cx="1773530" cy="1745016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2555173"/>
            <a:ext cx="9144000" cy="1747658"/>
          </a:xfrm>
        </p:spPr>
        <p:txBody>
          <a:bodyPr/>
          <a:lstStyle/>
          <a:p>
            <a:pPr lvl="1"/>
            <a:r>
              <a:rPr lang="en-US" sz="2400" b="1" dirty="0" smtClean="0"/>
              <a:t>Real-Time Big Data Analytics with Storm and Trident</a:t>
            </a:r>
            <a:endParaRPr lang="en-US" sz="2400" b="1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OCTOBER 2014</a:t>
            </a:r>
          </a:p>
          <a:p>
            <a:pPr lvl="1"/>
            <a:r>
              <a:rPr lang="en-US" sz="2000" dirty="0" smtClean="0"/>
              <a:t>Ron </a:t>
            </a:r>
            <a:r>
              <a:rPr lang="en-US" sz="2000" dirty="0"/>
              <a:t>Bodkin – Founder </a:t>
            </a:r>
            <a:r>
              <a:rPr lang="en-US" sz="2000" dirty="0" smtClean="0"/>
              <a:t>&amp; President Think </a:t>
            </a:r>
            <a:r>
              <a:rPr lang="en-US" sz="2000" dirty="0"/>
              <a:t>Big, a Teradata </a:t>
            </a:r>
            <a:r>
              <a:rPr lang="en-US" sz="2000" dirty="0" smtClean="0"/>
              <a:t>company</a:t>
            </a:r>
          </a:p>
          <a:p>
            <a:pPr lvl="1"/>
            <a:r>
              <a:rPr lang="en-US" sz="2000" dirty="0" err="1" smtClean="0"/>
              <a:t>Altan</a:t>
            </a:r>
            <a:r>
              <a:rPr lang="en-US" sz="2000" dirty="0" smtClean="0"/>
              <a:t> </a:t>
            </a:r>
            <a:r>
              <a:rPr lang="en-US" sz="2000" dirty="0" err="1" smtClean="0"/>
              <a:t>Khendup</a:t>
            </a:r>
            <a:r>
              <a:rPr lang="en-US" sz="2000" dirty="0" smtClean="0"/>
              <a:t> – Big Data Architect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9296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Trident Operations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1521077"/>
            <a:ext cx="2901950" cy="478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1"/>
          <p:cNvSpPr>
            <a:spLocks noGrp="1"/>
          </p:cNvSpPr>
          <p:nvPr/>
        </p:nvSpPr>
        <p:spPr>
          <a:xfrm>
            <a:off x="248703" y="1900840"/>
            <a:ext cx="5791099" cy="157222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Filters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Aggregators</a:t>
            </a:r>
          </a:p>
          <a:p>
            <a:r>
              <a:rPr lang="en-US" dirty="0" smtClean="0"/>
              <a:t>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3645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1531"/>
            <a:ext cx="8382000" cy="529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800843"/>
      </p:ext>
    </p:extLst>
  </p:cSld>
  <p:clrMapOvr>
    <a:masterClrMapping/>
  </p:clrMapOvr>
  <p:transition xmlns:p14="http://schemas.microsoft.com/office/powerpoint/2010/main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Aggregators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16384"/>
            <a:ext cx="8382000" cy="531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663601"/>
      </p:ext>
    </p:extLst>
  </p:cSld>
  <p:clrMapOvr>
    <a:masterClrMapping/>
  </p:clrMapOvr>
  <p:transition xmlns:p14="http://schemas.microsoft.com/office/powerpoint/2010/main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Topologies - </a:t>
            </a:r>
            <a:r>
              <a:rPr lang="en-US" dirty="0" err="1" smtClean="0"/>
              <a:t>SimpleTridentTopology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381000" y="1702126"/>
            <a:ext cx="8382000" cy="199772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SimpleTridentTopology</a:t>
            </a:r>
            <a:endParaRPr lang="en-US" dirty="0" smtClean="0"/>
          </a:p>
          <a:p>
            <a:pPr lvl="1"/>
            <a:r>
              <a:rPr lang="en-US" dirty="0" smtClean="0"/>
              <a:t>Reads information related to stocks</a:t>
            </a:r>
          </a:p>
          <a:p>
            <a:pPr lvl="1"/>
            <a:r>
              <a:rPr lang="en-US" dirty="0" smtClean="0"/>
              <a:t>Places all stock trades into memory and tracks the total shares of each trade per stock via sum()</a:t>
            </a:r>
          </a:p>
          <a:p>
            <a:pPr lvl="1"/>
            <a:r>
              <a:rPr lang="en-US" dirty="0" smtClean="0"/>
              <a:t>Make a simple query to obtain the total volume of trades for each stock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294907"/>
      </p:ext>
    </p:extLst>
  </p:cSld>
  <p:clrMapOvr>
    <a:masterClrMapping/>
  </p:clrMapOvr>
  <p:transition xmlns:p14="http://schemas.microsoft.com/office/powerpoint/2010/main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Topologies – </a:t>
            </a:r>
            <a:r>
              <a:rPr lang="en-US" dirty="0" err="1" smtClean="0"/>
              <a:t>StockTridentTopology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381000" y="1702126"/>
            <a:ext cx="8382000" cy="199772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StockTridentTopology</a:t>
            </a:r>
            <a:endParaRPr lang="en-US" dirty="0" smtClean="0"/>
          </a:p>
          <a:p>
            <a:pPr lvl="1"/>
            <a:r>
              <a:rPr lang="en-US" dirty="0" smtClean="0"/>
              <a:t>Reads information related to stocks</a:t>
            </a:r>
          </a:p>
          <a:p>
            <a:pPr lvl="1"/>
            <a:r>
              <a:rPr lang="en-US" dirty="0" smtClean="0"/>
              <a:t>Places all stock trades into memory and counts the number of trades per stock via count()</a:t>
            </a:r>
          </a:p>
          <a:p>
            <a:pPr lvl="1"/>
            <a:r>
              <a:rPr lang="en-US" dirty="0" smtClean="0"/>
              <a:t>Makes a simple query to obtain the total number of trades for each stock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3876775"/>
      </p:ext>
    </p:extLst>
  </p:cSld>
  <p:clrMapOvr>
    <a:masterClrMapping/>
  </p:clrMapOvr>
  <p:transition xmlns:p14="http://schemas.microsoft.com/office/powerpoint/2010/main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Topologies - </a:t>
            </a:r>
            <a:r>
              <a:rPr lang="en-US" dirty="0" err="1" smtClean="0"/>
              <a:t>StockStatsTridentTopology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381000" y="1702126"/>
            <a:ext cx="8382000" cy="206184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StockStatsTridentTopology</a:t>
            </a:r>
            <a:endParaRPr lang="en-US" dirty="0" smtClean="0"/>
          </a:p>
          <a:p>
            <a:pPr lvl="1"/>
            <a:r>
              <a:rPr lang="en-US" dirty="0" smtClean="0"/>
              <a:t>Reads information related to stocks</a:t>
            </a:r>
          </a:p>
          <a:p>
            <a:pPr lvl="1"/>
            <a:r>
              <a:rPr lang="en-US" dirty="0" smtClean="0"/>
              <a:t>Gather the stats for each stock and aggregate</a:t>
            </a:r>
          </a:p>
          <a:p>
            <a:pPr lvl="1"/>
            <a:r>
              <a:rPr lang="en-US" dirty="0" smtClean="0"/>
              <a:t>Make a simple query to display the stats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3876775"/>
      </p:ext>
    </p:extLst>
  </p:cSld>
  <p:clrMapOvr>
    <a:masterClrMapping/>
  </p:clrMapOvr>
  <p:transition xmlns:p14="http://schemas.microsoft.com/office/powerpoint/2010/main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Me The Running Code!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/>
        </p:nvSpPr>
        <p:spPr>
          <a:xfrm>
            <a:off x="381000" y="2277553"/>
            <a:ext cx="8382000" cy="78226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Simple Trident Topology + DRPC</a:t>
            </a:r>
          </a:p>
          <a:p>
            <a:r>
              <a:rPr lang="en-US" dirty="0" smtClean="0"/>
              <a:t>Custom Trident CombinerAggregator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7778"/>
      </p:ext>
    </p:extLst>
  </p:cSld>
  <p:clrMapOvr>
    <a:masterClrMapping/>
  </p:clrMapOvr>
  <p:transition xmlns:p14="http://schemas.microsoft.com/office/powerpoint/2010/main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04536" y="1483333"/>
            <a:ext cx="7763861" cy="4661788"/>
          </a:xfrm>
        </p:spPr>
        <p:txBody>
          <a:bodyPr/>
          <a:lstStyle/>
          <a:p>
            <a:r>
              <a:rPr lang="en-US" sz="2800" dirty="0" smtClean="0"/>
              <a:t>Involvement</a:t>
            </a:r>
          </a:p>
          <a:p>
            <a:pPr lvl="1"/>
            <a:r>
              <a:rPr lang="en-US" sz="2400" dirty="0" smtClean="0"/>
              <a:t>Storm on YARN</a:t>
            </a:r>
          </a:p>
          <a:p>
            <a:pPr lvl="1"/>
            <a:r>
              <a:rPr lang="en-US" sz="2400" dirty="0" smtClean="0"/>
              <a:t>Adding to </a:t>
            </a:r>
            <a:r>
              <a:rPr lang="en-US" sz="2400" dirty="0" err="1" smtClean="0"/>
              <a:t>Hortonworks</a:t>
            </a:r>
            <a:r>
              <a:rPr lang="en-US" sz="2400" dirty="0" smtClean="0"/>
              <a:t> Data Platform (</a:t>
            </a:r>
            <a:r>
              <a:rPr lang="en-US" sz="2400" dirty="0" err="1" smtClean="0"/>
              <a:t>Ambari</a:t>
            </a:r>
            <a:r>
              <a:rPr lang="en-US" sz="2400" dirty="0" smtClean="0"/>
              <a:t>, delivering connectors (bolts/spouts) such as </a:t>
            </a:r>
            <a:r>
              <a:rPr lang="en-US" sz="2400" dirty="0" err="1" smtClean="0"/>
              <a:t>Hbase</a:t>
            </a:r>
            <a:r>
              <a:rPr lang="en-US" sz="2400" dirty="0" smtClean="0"/>
              <a:t>, Kafka, </a:t>
            </a:r>
            <a:r>
              <a:rPr lang="en-US" sz="2400" dirty="0" err="1" smtClean="0"/>
              <a:t>Hbase</a:t>
            </a:r>
            <a:r>
              <a:rPr lang="en-US" sz="2400" dirty="0" smtClean="0"/>
              <a:t>, JMS, etc.)</a:t>
            </a:r>
          </a:p>
          <a:p>
            <a:r>
              <a:rPr lang="en-US" sz="2800" dirty="0" smtClean="0"/>
              <a:t>Roadmap</a:t>
            </a:r>
            <a:endParaRPr lang="en-US" sz="2800" dirty="0"/>
          </a:p>
          <a:p>
            <a:pPr lvl="1"/>
            <a:r>
              <a:rPr lang="en-US" sz="2400" dirty="0"/>
              <a:t>Kerberos support for Nimbus</a:t>
            </a:r>
          </a:p>
          <a:p>
            <a:pPr lvl="1"/>
            <a:r>
              <a:rPr lang="en-US" sz="2400" dirty="0"/>
              <a:t>Hive connectors</a:t>
            </a:r>
          </a:p>
          <a:p>
            <a:pPr lvl="1"/>
            <a:r>
              <a:rPr lang="en-US" sz="2400" dirty="0"/>
              <a:t>User authorization for topologies</a:t>
            </a:r>
          </a:p>
          <a:p>
            <a:pPr lvl="1"/>
            <a:r>
              <a:rPr lang="en-US" sz="2400" dirty="0" err="1"/>
              <a:t>Ambari</a:t>
            </a:r>
            <a:r>
              <a:rPr lang="en-US" sz="2400" dirty="0"/>
              <a:t> topology management/monitoring</a:t>
            </a:r>
          </a:p>
          <a:p>
            <a:pPr lvl="1"/>
            <a:r>
              <a:rPr lang="en-US" sz="2400" dirty="0"/>
              <a:t>Simplified topology </a:t>
            </a:r>
            <a:r>
              <a:rPr lang="en-US" sz="2400" dirty="0" smtClean="0"/>
              <a:t>development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Support - </a:t>
            </a:r>
            <a:r>
              <a:rPr lang="en-US" dirty="0" err="1" smtClean="0"/>
              <a:t>Hortonworks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89871"/>
      </p:ext>
    </p:extLst>
  </p:cSld>
  <p:clrMapOvr>
    <a:masterClrMapping/>
  </p:clrMapOvr>
  <p:transition xmlns:p14="http://schemas.microsoft.com/office/powerpoint/2010/main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543580"/>
            <a:ext cx="7239000" cy="523220"/>
          </a:xfrm>
        </p:spPr>
        <p:txBody>
          <a:bodyPr/>
          <a:lstStyle/>
          <a:p>
            <a:r>
              <a:rPr lang="en-US" sz="2800" dirty="0"/>
              <a:t>We’re Hiring</a:t>
            </a:r>
            <a:r>
              <a:rPr lang="en-US" sz="2800" dirty="0" smtClean="0"/>
              <a:t>!</a:t>
            </a:r>
            <a:endParaRPr lang="en-US" sz="2800" dirty="0"/>
          </a:p>
        </p:txBody>
      </p:sp>
      <p:pic>
        <p:nvPicPr>
          <p:cNvPr id="7" name="Picture 6" descr="14TDPRD223_Think_Big_Logo_F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50" y="2213114"/>
            <a:ext cx="3263900" cy="3211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89750" y="1674505"/>
            <a:ext cx="41008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thinkbig.teradata.com</a:t>
            </a:r>
          </a:p>
          <a:p>
            <a:endParaRPr lang="en-US" sz="3200" dirty="0"/>
          </a:p>
        </p:txBody>
      </p:sp>
      <p:sp>
        <p:nvSpPr>
          <p:cNvPr id="6" name="Content Placeholder 1"/>
          <p:cNvSpPr>
            <a:spLocks noGrp="1"/>
          </p:cNvSpPr>
          <p:nvPr/>
        </p:nvSpPr>
        <p:spPr>
          <a:xfrm>
            <a:off x="4789750" y="2816115"/>
            <a:ext cx="4354250" cy="265200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Contact:</a:t>
            </a:r>
          </a:p>
          <a:p>
            <a:pPr marL="0" indent="0">
              <a:buNone/>
            </a:pPr>
            <a:r>
              <a:rPr lang="en-US" dirty="0" err="1" smtClean="0">
                <a:hlinkClick r:id="rId3"/>
              </a:rPr>
              <a:t>ron.bodkin</a:t>
            </a:r>
            <a:r>
              <a:rPr lang="en-US" dirty="0" smtClean="0">
                <a:hlinkClick r:id="rId3"/>
              </a:rPr>
              <a:t> at thinkbig.teradata.com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thinkbig.teradata.com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Github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https://github.com/dmoore247/storm-trident-tutorial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2249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782265"/>
          </a:xfrm>
        </p:spPr>
        <p:txBody>
          <a:bodyPr/>
          <a:lstStyle/>
          <a:p>
            <a:r>
              <a:rPr lang="en-US" dirty="0" smtClean="0"/>
              <a:t>Round the price of shares to the nearest dollar</a:t>
            </a:r>
          </a:p>
          <a:p>
            <a:r>
              <a:rPr lang="en-US" dirty="0" smtClean="0"/>
              <a:t>Can you debug to verify your calculation made a difference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1: Change Computations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703182"/>
      </p:ext>
    </p:extLst>
  </p:cSld>
  <p:clrMapOvr>
    <a:masterClrMapping/>
  </p:clrMapOvr>
  <p:transition xmlns:p14="http://schemas.microsoft.com/office/powerpoint/2010/main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9700"/>
            <a:ext cx="8972550" cy="4339137"/>
          </a:xfrm>
        </p:spPr>
        <p:txBody>
          <a:bodyPr/>
          <a:lstStyle/>
          <a:p>
            <a:r>
              <a:rPr lang="en-US" sz="2800" dirty="0" smtClean="0"/>
              <a:t>Who is </a:t>
            </a:r>
            <a:r>
              <a:rPr lang="en-US" sz="2800" dirty="0" err="1" smtClean="0"/>
              <a:t>ThinkBig</a:t>
            </a:r>
            <a:r>
              <a:rPr lang="en-US" sz="2800" dirty="0" smtClean="0"/>
              <a:t>?</a:t>
            </a:r>
          </a:p>
          <a:p>
            <a:r>
              <a:rPr lang="en-US" sz="2800" dirty="0" smtClean="0"/>
              <a:t>Storm Refresher/Concepts</a:t>
            </a:r>
            <a:endParaRPr lang="en-US" sz="2400" dirty="0" smtClean="0"/>
          </a:p>
          <a:p>
            <a:r>
              <a:rPr lang="en-US" sz="2800" dirty="0" smtClean="0"/>
              <a:t>Why Storm?</a:t>
            </a:r>
          </a:p>
          <a:p>
            <a:r>
              <a:rPr lang="en-US" sz="2800" dirty="0" smtClean="0"/>
              <a:t>Where do we use Trident?</a:t>
            </a:r>
          </a:p>
          <a:p>
            <a:r>
              <a:rPr lang="en-US" sz="2800" dirty="0" smtClean="0"/>
              <a:t>Future </a:t>
            </a:r>
          </a:p>
          <a:p>
            <a:pPr lvl="1"/>
            <a:r>
              <a:rPr lang="en-US" sz="2600" dirty="0" err="1" smtClean="0"/>
              <a:t>Hortonworks</a:t>
            </a:r>
            <a:r>
              <a:rPr lang="en-US" sz="2600" dirty="0" smtClean="0"/>
              <a:t> Support, N</a:t>
            </a:r>
            <a:r>
              <a:rPr lang="en-US" sz="2800" dirty="0" smtClean="0"/>
              <a:t>ew Features, Growing Adoption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695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679673"/>
          </a:xfrm>
        </p:spPr>
        <p:txBody>
          <a:bodyPr/>
          <a:lstStyle/>
          <a:p>
            <a:r>
              <a:rPr lang="en-US" dirty="0"/>
              <a:t>Can you write a query to only return symbols with a total volume over </a:t>
            </a:r>
            <a:r>
              <a:rPr lang="en-US" dirty="0" smtClean="0"/>
              <a:t>1,000,000?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 Volume 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19555"/>
      </p:ext>
    </p:extLst>
  </p:cSld>
  <p:clrMapOvr>
    <a:masterClrMapping/>
  </p:clrMapOvr>
  <p:transition xmlns:p14="http://schemas.microsoft.com/office/powerpoint/2010/main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679673"/>
          </a:xfrm>
        </p:spPr>
        <p:txBody>
          <a:bodyPr/>
          <a:lstStyle/>
          <a:p>
            <a:r>
              <a:rPr lang="en-US" dirty="0" smtClean="0"/>
              <a:t>Can </a:t>
            </a:r>
            <a:r>
              <a:rPr lang="en-US" dirty="0" smtClean="0"/>
              <a:t>you create a global aggregator to compute total volume of all shares?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3: Global Aggregation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98789"/>
      </p:ext>
    </p:extLst>
  </p:cSld>
  <p:clrMapOvr>
    <a:masterClrMapping/>
  </p:clrMapOvr>
  <p:transition xmlns:p14="http://schemas.microsoft.com/office/powerpoint/2010/main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2611997"/>
          </a:xfrm>
        </p:spPr>
        <p:txBody>
          <a:bodyPr/>
          <a:lstStyle/>
          <a:p>
            <a:r>
              <a:rPr lang="en-US" dirty="0" smtClean="0"/>
              <a:t>Can you keep a running tally of share volume for each of the last </a:t>
            </a:r>
            <a:r>
              <a:rPr lang="en-US" dirty="0" smtClean="0"/>
              <a:t>few minutes for </a:t>
            </a:r>
            <a:r>
              <a:rPr lang="en-US" dirty="0" smtClean="0"/>
              <a:t>a stock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Hint: it’s ok to hard </a:t>
            </a:r>
            <a:r>
              <a:rPr lang="en-US" dirty="0"/>
              <a:t>code </a:t>
            </a:r>
            <a:r>
              <a:rPr lang="en-US" dirty="0" smtClean="0"/>
              <a:t>knowledge that the stream starts on </a:t>
            </a:r>
            <a:br>
              <a:rPr lang="en-US" dirty="0" smtClean="0"/>
            </a:br>
            <a:r>
              <a:rPr lang="en-US" b="1" dirty="0" smtClean="0"/>
              <a:t>2013</a:t>
            </a:r>
            <a:r>
              <a:rPr lang="en-US" b="1" dirty="0"/>
              <a:t>-03-01 </a:t>
            </a:r>
            <a:r>
              <a:rPr lang="en-US" b="1" dirty="0" smtClean="0"/>
              <a:t>09:30:00</a:t>
            </a:r>
          </a:p>
          <a:p>
            <a:pPr lvl="1"/>
            <a:r>
              <a:rPr lang="en-US" dirty="0" smtClean="0"/>
              <a:t>Debug </a:t>
            </a:r>
            <a:r>
              <a:rPr lang="en-US" dirty="0" smtClean="0"/>
              <a:t>to verify your tally is working</a:t>
            </a:r>
          </a:p>
          <a:p>
            <a:pPr lvl="1"/>
            <a:r>
              <a:rPr lang="en-US" dirty="0" smtClean="0"/>
              <a:t>Update the DRPC to retrieve the last </a:t>
            </a:r>
            <a:r>
              <a:rPr lang="en-US" dirty="0" smtClean="0"/>
              <a:t>few minutes of values</a:t>
            </a:r>
          </a:p>
          <a:p>
            <a:r>
              <a:rPr lang="en-US" dirty="0" smtClean="0"/>
              <a:t>Can you read the time in minutes from the stream instead of hard coding?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4: </a:t>
            </a:r>
            <a:r>
              <a:rPr lang="en-US" dirty="0" smtClean="0"/>
              <a:t>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14422"/>
      </p:ext>
    </p:extLst>
  </p:cSld>
  <p:clrMapOvr>
    <a:masterClrMapping/>
  </p:clrMapOvr>
  <p:transition xmlns:p14="http://schemas.microsoft.com/office/powerpoint/2010/main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398262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Altan Khendup (@</a:t>
            </a:r>
            <a:r>
              <a:rPr lang="en-US" sz="3200" dirty="0" err="1" smtClean="0"/>
              <a:t>madmongol</a:t>
            </a:r>
            <a:r>
              <a:rPr lang="en-US" sz="3200" dirty="0" smtClean="0"/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Ron </a:t>
            </a:r>
            <a:r>
              <a:rPr lang="en-US" sz="3200" dirty="0"/>
              <a:t>Bodkin (@</a:t>
            </a:r>
            <a:r>
              <a:rPr lang="en-US" sz="3200" dirty="0" err="1" smtClean="0"/>
              <a:t>ronbodkin</a:t>
            </a:r>
            <a:r>
              <a:rPr lang="en-US" sz="3200" dirty="0" smtClean="0"/>
              <a:t>)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1026" name="Picture 2" descr="https://pbs.twimg.com/profile_images/67242728/RonBodkinFall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194" y="3976100"/>
            <a:ext cx="1604441" cy="206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-l8oooIMbA30/AAAAAAAAAAI/AAAAAAAABHc/PijGcIZ-d98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00" y="161925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74374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81000" y="2057400"/>
            <a:ext cx="4038600" cy="782265"/>
          </a:xfrm>
        </p:spPr>
        <p:txBody>
          <a:bodyPr/>
          <a:lstStyle/>
          <a:p>
            <a:r>
              <a:rPr lang="en-US" dirty="0" smtClean="0"/>
              <a:t>Implement variance</a:t>
            </a:r>
          </a:p>
          <a:p>
            <a:r>
              <a:rPr lang="en-US" dirty="0" smtClean="0"/>
              <a:t>Implement </a:t>
            </a:r>
            <a:r>
              <a:rPr lang="en-US" smtClean="0"/>
              <a:t>ntiles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54777"/>
      </p:ext>
    </p:extLst>
  </p:cSld>
  <p:clrMapOvr>
    <a:masterClrMapping/>
  </p:clrMapOvr>
  <p:transition xmlns:p14="http://schemas.microsoft.com/office/powerpoint/2010/main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2778710"/>
          </a:xfrm>
        </p:spPr>
        <p:txBody>
          <a:bodyPr/>
          <a:lstStyle/>
          <a:p>
            <a:r>
              <a:rPr lang="en-US" dirty="0" smtClean="0"/>
              <a:t>Update your code to how many of the last N minutes that a given stock traded in, e.g.,</a:t>
            </a:r>
          </a:p>
          <a:p>
            <a:pPr lvl="1"/>
            <a:r>
              <a:rPr lang="en-US" dirty="0" smtClean="0"/>
              <a:t>Minute 1: AAPL traded</a:t>
            </a:r>
          </a:p>
          <a:p>
            <a:pPr lvl="1"/>
            <a:r>
              <a:rPr lang="en-US" dirty="0" smtClean="0"/>
              <a:t>Minute 3: AAPL, GE traded</a:t>
            </a:r>
          </a:p>
          <a:p>
            <a:pPr lvl="1"/>
            <a:r>
              <a:rPr lang="en-US" dirty="0" smtClean="0"/>
              <a:t>Minute 7: GE traded</a:t>
            </a:r>
          </a:p>
          <a:p>
            <a:pPr lvl="1"/>
            <a:r>
              <a:rPr lang="en-US" dirty="0" smtClean="0"/>
              <a:t>Minute 9: AAPL traded</a:t>
            </a:r>
          </a:p>
          <a:p>
            <a:r>
              <a:rPr lang="en-US" dirty="0" smtClean="0"/>
              <a:t>If you query AAPL you get 3</a:t>
            </a:r>
          </a:p>
          <a:p>
            <a:r>
              <a:rPr lang="en-US" dirty="0" smtClean="0"/>
              <a:t>If you query GE </a:t>
            </a:r>
            <a:r>
              <a:rPr lang="en-US" smtClean="0"/>
              <a:t>you get 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Distinct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92541"/>
      </p:ext>
    </p:extLst>
  </p:cSld>
  <p:clrMapOvr>
    <a:masterClrMapping/>
  </p:clrMapOvr>
  <p:transition xmlns:p14="http://schemas.microsoft.com/office/powerpoint/2010/main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112693"/>
            <a:ext cx="7239000" cy="954107"/>
          </a:xfrm>
        </p:spPr>
        <p:txBody>
          <a:bodyPr/>
          <a:lstStyle/>
          <a:p>
            <a:r>
              <a:rPr lang="en-US" sz="2800" dirty="0" smtClean="0"/>
              <a:t>Leading Provider</a:t>
            </a:r>
            <a:br>
              <a:rPr lang="en-US" sz="2800" dirty="0" smtClean="0"/>
            </a:br>
            <a:r>
              <a:rPr lang="en-US" sz="2800" dirty="0" smtClean="0"/>
              <a:t>Data Science and Engineering Services 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3237"/>
            <a:ext cx="9144000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932791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9700"/>
            <a:ext cx="8972550" cy="5052665"/>
          </a:xfrm>
        </p:spPr>
        <p:txBody>
          <a:bodyPr/>
          <a:lstStyle/>
          <a:p>
            <a:r>
              <a:rPr lang="en-US" sz="1800" dirty="0" smtClean="0"/>
              <a:t>DAG Processing of never ending streams of data</a:t>
            </a:r>
          </a:p>
          <a:p>
            <a:pPr lvl="1"/>
            <a:r>
              <a:rPr lang="en-US" dirty="0" smtClean="0"/>
              <a:t>Open Source: </a:t>
            </a:r>
            <a:r>
              <a:rPr lang="en-US" dirty="0" smtClean="0">
                <a:hlinkClick r:id="rId2"/>
              </a:rPr>
              <a:t>http://storm.incubator.apache.org</a:t>
            </a:r>
            <a:endParaRPr lang="en-US" dirty="0" smtClean="0"/>
          </a:p>
          <a:p>
            <a:pPr lvl="1"/>
            <a:r>
              <a:rPr lang="en-US" dirty="0" smtClean="0"/>
              <a:t>Used at Twitter plus many other companies</a:t>
            </a:r>
          </a:p>
          <a:p>
            <a:pPr lvl="1"/>
            <a:r>
              <a:rPr lang="en-US" dirty="0" smtClean="0"/>
              <a:t>Reliable – At Least Once semantics</a:t>
            </a:r>
          </a:p>
          <a:p>
            <a:pPr lvl="1"/>
            <a:r>
              <a:rPr lang="en-US" dirty="0" smtClean="0"/>
              <a:t>Think MapReduce for data streams</a:t>
            </a:r>
          </a:p>
          <a:p>
            <a:pPr lvl="1"/>
            <a:r>
              <a:rPr lang="en-US" dirty="0" smtClean="0"/>
              <a:t>Java/</a:t>
            </a:r>
            <a:r>
              <a:rPr lang="en-US" dirty="0" err="1" smtClean="0"/>
              <a:t>Clojure</a:t>
            </a:r>
            <a:r>
              <a:rPr lang="en-US" dirty="0" smtClean="0"/>
              <a:t> based</a:t>
            </a:r>
          </a:p>
          <a:p>
            <a:pPr lvl="1"/>
            <a:r>
              <a:rPr lang="en-US" dirty="0" smtClean="0"/>
              <a:t>Bolts in Java and “Shell Bolts”</a:t>
            </a:r>
            <a:endParaRPr lang="en-US" dirty="0"/>
          </a:p>
          <a:p>
            <a:pPr lvl="1"/>
            <a:r>
              <a:rPr lang="en-US" dirty="0" smtClean="0"/>
              <a:t>Not a queue, but usually reads from a queue</a:t>
            </a:r>
          </a:p>
          <a:p>
            <a:r>
              <a:rPr lang="en-US" sz="1800" dirty="0" smtClean="0"/>
              <a:t>Related:</a:t>
            </a:r>
          </a:p>
          <a:p>
            <a:pPr lvl="1"/>
            <a:r>
              <a:rPr lang="en-US" dirty="0" smtClean="0"/>
              <a:t>Spark Streaming, </a:t>
            </a:r>
            <a:r>
              <a:rPr lang="en-US" dirty="0" err="1" smtClean="0"/>
              <a:t>Samza</a:t>
            </a:r>
            <a:r>
              <a:rPr lang="en-US" dirty="0" smtClean="0"/>
              <a:t>, </a:t>
            </a:r>
            <a:r>
              <a:rPr lang="en-US" dirty="0" err="1" smtClean="0"/>
              <a:t>SQLstream</a:t>
            </a:r>
            <a:r>
              <a:rPr lang="en-US" dirty="0" smtClean="0"/>
              <a:t>, IBM, </a:t>
            </a:r>
            <a:r>
              <a:rPr lang="en-US" dirty="0" err="1" smtClean="0"/>
              <a:t>Tibco</a:t>
            </a:r>
            <a:r>
              <a:rPr lang="en-US" dirty="0" smtClean="0"/>
              <a:t>, Cask</a:t>
            </a:r>
          </a:p>
          <a:p>
            <a:r>
              <a:rPr lang="en-US" sz="1800" dirty="0" smtClean="0"/>
              <a:t>Compromises</a:t>
            </a:r>
          </a:p>
          <a:p>
            <a:pPr lvl="1"/>
            <a:r>
              <a:rPr lang="en-US" dirty="0" smtClean="0"/>
              <a:t>Static topologies &amp; cluster sizing – Avoid messy dynamic rebalancing</a:t>
            </a:r>
          </a:p>
          <a:p>
            <a:pPr lvl="1"/>
            <a:r>
              <a:rPr lang="en-US" dirty="0" smtClean="0"/>
              <a:t>Reliability: Nimbus SPOF (soft failure)</a:t>
            </a:r>
          </a:p>
          <a:p>
            <a:pPr lvl="1"/>
            <a:r>
              <a:rPr lang="en-US" dirty="0" smtClean="0"/>
              <a:t>State not built-in</a:t>
            </a:r>
          </a:p>
          <a:p>
            <a:r>
              <a:rPr lang="en-US" sz="1800" dirty="0" smtClean="0"/>
              <a:t>Community support, </a:t>
            </a:r>
            <a:r>
              <a:rPr lang="en-US" sz="1800" dirty="0" err="1" smtClean="0"/>
              <a:t>Hortonworks</a:t>
            </a:r>
            <a:r>
              <a:rPr lang="en-US" sz="1800" dirty="0" smtClean="0"/>
              <a:t> commercial support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Storm Refresher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7" y="3015509"/>
            <a:ext cx="3111500" cy="113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11108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9700"/>
            <a:ext cx="8972550" cy="4736681"/>
          </a:xfrm>
        </p:spPr>
        <p:txBody>
          <a:bodyPr/>
          <a:lstStyle/>
          <a:p>
            <a:r>
              <a:rPr lang="en-US" sz="1800" dirty="0" smtClean="0"/>
              <a:t>Cluster</a:t>
            </a:r>
          </a:p>
          <a:p>
            <a:pPr lvl="1"/>
            <a:r>
              <a:rPr lang="en-US" sz="1600" dirty="0" smtClean="0"/>
              <a:t>Nimbus</a:t>
            </a:r>
          </a:p>
          <a:p>
            <a:pPr lvl="1"/>
            <a:r>
              <a:rPr lang="en-US" sz="1600" dirty="0" smtClean="0"/>
              <a:t>Zookeeper</a:t>
            </a:r>
          </a:p>
          <a:p>
            <a:pPr lvl="1"/>
            <a:r>
              <a:rPr lang="en-US" sz="1600" dirty="0" smtClean="0"/>
              <a:t>Supervisor, Workers</a:t>
            </a:r>
          </a:p>
          <a:p>
            <a:r>
              <a:rPr lang="en-US" dirty="0" smtClean="0"/>
              <a:t>Topology</a:t>
            </a:r>
          </a:p>
          <a:p>
            <a:r>
              <a:rPr lang="en-US" dirty="0" smtClean="0"/>
              <a:t>Streams</a:t>
            </a:r>
          </a:p>
          <a:p>
            <a:r>
              <a:rPr lang="en-US" dirty="0" smtClean="0"/>
              <a:t>Tuple</a:t>
            </a:r>
          </a:p>
          <a:p>
            <a:r>
              <a:rPr lang="en-US" dirty="0" smtClean="0"/>
              <a:t>Spout</a:t>
            </a:r>
          </a:p>
          <a:p>
            <a:r>
              <a:rPr lang="en-US" dirty="0" smtClean="0"/>
              <a:t>Bolt</a:t>
            </a:r>
          </a:p>
          <a:p>
            <a:r>
              <a:rPr lang="en-US" dirty="0" smtClean="0"/>
              <a:t>Stream Groupings</a:t>
            </a:r>
          </a:p>
          <a:p>
            <a:pPr lvl="1"/>
            <a:r>
              <a:rPr lang="en-US" dirty="0" smtClean="0"/>
              <a:t>Shuffle, field</a:t>
            </a:r>
          </a:p>
          <a:p>
            <a:r>
              <a:rPr lang="en-US" dirty="0" smtClean="0"/>
              <a:t>Trident</a:t>
            </a:r>
          </a:p>
          <a:p>
            <a:r>
              <a:rPr lang="en-US" dirty="0" smtClean="0"/>
              <a:t>DRPC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Storm Concepts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4" y="3942931"/>
            <a:ext cx="3255963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575" y="1522826"/>
            <a:ext cx="4487862" cy="227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76" y="3703218"/>
            <a:ext cx="3130789" cy="161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89218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409700"/>
            <a:ext cx="8972550" cy="3544560"/>
          </a:xfrm>
        </p:spPr>
        <p:txBody>
          <a:bodyPr/>
          <a:lstStyle/>
          <a:p>
            <a:r>
              <a:rPr lang="en-US" dirty="0" smtClean="0"/>
              <a:t>Scalable way to manage queue readers and logic pipeline</a:t>
            </a:r>
          </a:p>
          <a:p>
            <a:r>
              <a:rPr lang="en-US" dirty="0" smtClean="0"/>
              <a:t>Much better than roll your own</a:t>
            </a:r>
          </a:p>
          <a:p>
            <a:r>
              <a:rPr lang="en-US" dirty="0" smtClean="0"/>
              <a:t>Reliable (Message guarantees, fault tolerant)</a:t>
            </a:r>
          </a:p>
          <a:p>
            <a:r>
              <a:rPr lang="en-US" dirty="0" smtClean="0"/>
              <a:t>Fast (over 1MM messages/node/s in some tests)</a:t>
            </a:r>
          </a:p>
          <a:p>
            <a:r>
              <a:rPr lang="en-US" dirty="0" smtClean="0"/>
              <a:t>Multi-node scaling</a:t>
            </a:r>
          </a:p>
          <a:p>
            <a:r>
              <a:rPr lang="en-US" dirty="0" smtClean="0"/>
              <a:t>It works</a:t>
            </a:r>
          </a:p>
          <a:p>
            <a:r>
              <a:rPr lang="en-US" dirty="0" smtClean="0"/>
              <a:t>Open source community</a:t>
            </a:r>
          </a:p>
          <a:p>
            <a:r>
              <a:rPr lang="en-US" dirty="0" smtClean="0"/>
              <a:t>It runs on YARN</a:t>
            </a:r>
          </a:p>
          <a:p>
            <a:r>
              <a:rPr lang="en-US" dirty="0" smtClean="0"/>
              <a:t>See also: https://github.com/nathanmarz/storm/wiki/Rationale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Why Storm?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515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Where do we use Storm/Trident?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3" y="1359709"/>
            <a:ext cx="7463589" cy="4728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047558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Trident?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/>
        </p:nvSpPr>
        <p:spPr>
          <a:xfrm>
            <a:off x="381000" y="1343903"/>
            <a:ext cx="8382000" cy="474771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When you need:</a:t>
            </a:r>
          </a:p>
          <a:p>
            <a:pPr lvl="1"/>
            <a:r>
              <a:rPr lang="en-US" dirty="0" smtClean="0"/>
              <a:t>Once and Only Once Semantics – “One and Done”</a:t>
            </a:r>
          </a:p>
          <a:p>
            <a:pPr lvl="2"/>
            <a:r>
              <a:rPr lang="en-US" dirty="0" smtClean="0"/>
              <a:t>Transactional Topologies</a:t>
            </a:r>
          </a:p>
          <a:p>
            <a:pPr lvl="1"/>
            <a:r>
              <a:rPr lang="en-US" dirty="0" smtClean="0"/>
              <a:t>Convenient Abstractions for Persistent Aggregates</a:t>
            </a:r>
          </a:p>
          <a:p>
            <a:pPr lvl="1"/>
            <a:r>
              <a:rPr lang="en-US" dirty="0" smtClean="0"/>
              <a:t>Concepts familiar to Pig &amp; Cascading users</a:t>
            </a:r>
          </a:p>
          <a:p>
            <a:pPr lvl="2"/>
            <a:r>
              <a:rPr lang="en-US" dirty="0" smtClean="0"/>
              <a:t>Joins, Grouping, Aggregation, Functions, Filters</a:t>
            </a:r>
          </a:p>
          <a:p>
            <a:pPr lvl="1"/>
            <a:r>
              <a:rPr lang="en-US" dirty="0" smtClean="0"/>
              <a:t>Stateful Incremental processing on top of data stores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Examples &amp; Use Cases</a:t>
            </a:r>
          </a:p>
          <a:p>
            <a:pPr lvl="1"/>
            <a:r>
              <a:rPr lang="en-US" dirty="0" smtClean="0"/>
              <a:t>Processing a batch upload of invoices</a:t>
            </a:r>
          </a:p>
          <a:p>
            <a:pPr lvl="1"/>
            <a:r>
              <a:rPr lang="en-US" dirty="0" smtClean="0"/>
              <a:t>Unpacking an archive of log events</a:t>
            </a:r>
          </a:p>
          <a:p>
            <a:pPr lvl="1"/>
            <a:r>
              <a:rPr lang="en-US" dirty="0" smtClean="0"/>
              <a:t>Windowed moving average</a:t>
            </a:r>
          </a:p>
          <a:p>
            <a:pPr lvl="1"/>
            <a:r>
              <a:rPr lang="en-US" dirty="0" smtClean="0"/>
              <a:t>Trending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141982"/>
      </p:ext>
    </p:extLst>
  </p:cSld>
  <p:clrMapOvr>
    <a:masterClrMapping/>
  </p:clrMapOvr>
  <p:transition xmlns:p14="http://schemas.microsoft.com/office/powerpoint/2010/main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493400"/>
            <a:ext cx="7239000" cy="459100"/>
          </a:xfrm>
        </p:spPr>
        <p:txBody>
          <a:bodyPr/>
          <a:lstStyle/>
          <a:p>
            <a:r>
              <a:rPr lang="en-US" dirty="0" smtClean="0"/>
              <a:t>What is Trident exactly?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/>
        </p:nvSpPr>
        <p:spPr>
          <a:xfrm>
            <a:off x="44517" y="1200272"/>
            <a:ext cx="3683000" cy="44912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857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 sz="20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100000"/>
              <a:buFont typeface="Lucida Grande"/>
              <a:buChar char="-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ct val="85000"/>
              <a:buFont typeface="Arial"/>
              <a:buChar char="•"/>
              <a:defRPr sz="1800" b="0" i="0" kern="120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Trident is</a:t>
            </a:r>
          </a:p>
          <a:p>
            <a:pPr lvl="1"/>
            <a:r>
              <a:rPr lang="en-US" dirty="0" smtClean="0"/>
              <a:t>Abstraction on top of Storm Infrastructure</a:t>
            </a:r>
          </a:p>
          <a:p>
            <a:pPr lvl="1"/>
            <a:r>
              <a:rPr lang="en-US" dirty="0" smtClean="0"/>
              <a:t>Topology</a:t>
            </a:r>
          </a:p>
          <a:p>
            <a:pPr lvl="2"/>
            <a:r>
              <a:rPr lang="en-US" dirty="0" smtClean="0"/>
              <a:t>Divided into streams</a:t>
            </a:r>
          </a:p>
          <a:p>
            <a:pPr lvl="2"/>
            <a:r>
              <a:rPr lang="en-US" dirty="0" smtClean="0"/>
              <a:t>Optimized</a:t>
            </a:r>
          </a:p>
          <a:p>
            <a:pPr lvl="1"/>
            <a:r>
              <a:rPr lang="en-US" dirty="0" smtClean="0"/>
              <a:t>DRPC compatible</a:t>
            </a:r>
          </a:p>
          <a:p>
            <a:pPr lvl="1"/>
            <a:r>
              <a:rPr lang="en-US" dirty="0" smtClean="0"/>
              <a:t>Added to Storm </a:t>
            </a:r>
            <a:r>
              <a:rPr lang="en-US" dirty="0"/>
              <a:t>0.8.0 – Aug </a:t>
            </a:r>
            <a:r>
              <a:rPr lang="en-US" dirty="0" smtClean="0"/>
              <a:t>2012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Trident is not</a:t>
            </a:r>
          </a:p>
          <a:p>
            <a:pPr lvl="1"/>
            <a:r>
              <a:rPr lang="en-US" dirty="0" smtClean="0"/>
              <a:t>Compatible with Storm topologies, bolts and spouts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495" y="1539528"/>
            <a:ext cx="4719988" cy="2332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95" y="3871664"/>
            <a:ext cx="4719988" cy="2558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04272" y="5691502"/>
            <a:ext cx="3538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Source: https</a:t>
            </a:r>
            <a:r>
              <a:rPr lang="en-US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://blog.twitter.com/2012/trident-high-level-abstraction-realtime-computation</a:t>
            </a:r>
            <a:endParaRPr lang="en-US" sz="1400" dirty="0" smtClean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1565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ustom 7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5000"/>
          </a:lnSpc>
          <a:spcBef>
            <a:spcPts val="400"/>
          </a:spcBef>
          <a:defRPr dirty="0" err="1" smtClean="0">
            <a:solidFill>
              <a:srgbClr val="231F2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Default Theme">
  <a:themeElements>
    <a:clrScheme name="Custom 1116">
      <a:dk1>
        <a:srgbClr val="000000"/>
      </a:dk1>
      <a:lt1>
        <a:sysClr val="window" lastClr="FFFFFF"/>
      </a:lt1>
      <a:dk2>
        <a:srgbClr val="342528"/>
      </a:dk2>
      <a:lt2>
        <a:srgbClr val="E6E6E6"/>
      </a:lt2>
      <a:accent1>
        <a:srgbClr val="C24900"/>
      </a:accent1>
      <a:accent2>
        <a:srgbClr val="B5ACA8"/>
      </a:accent2>
      <a:accent3>
        <a:srgbClr val="63ABA1"/>
      </a:accent3>
      <a:accent4>
        <a:srgbClr val="9C6409"/>
      </a:accent4>
      <a:accent5>
        <a:srgbClr val="D29A00"/>
      </a:accent5>
      <a:accent6>
        <a:srgbClr val="5F7E17"/>
      </a:accent6>
      <a:hlink>
        <a:srgbClr val="AB8422"/>
      </a:hlink>
      <a:folHlink>
        <a:srgbClr val="46464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905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190500" dir="2700000">
            <a:srgbClr val="000000">
              <a:alpha val="50000"/>
            </a:srgbClr>
          </a:outerShdw>
        </a:effectLst>
      </a:spPr>
      <a:bodyPr rtlCol="0" anchor="ctr"/>
      <a:lstStyle>
        <a:defPPr algn="ctr"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>
            <a:solidFill>
              <a:schemeClr val="tx2">
                <a:lumMod val="90000"/>
                <a:lumOff val="10000"/>
              </a:schemeClr>
            </a:solidFill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4436</TotalTime>
  <Words>809</Words>
  <Application>Microsoft Macintosh PowerPoint</Application>
  <PresentationFormat>On-screen Show (4:3)</PresentationFormat>
  <Paragraphs>161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blank</vt:lpstr>
      <vt:lpstr>Default Theme</vt:lpstr>
      <vt:lpstr>PowerPoint Presentation</vt:lpstr>
      <vt:lpstr>Agenda</vt:lpstr>
      <vt:lpstr>Leading Provider Data Science and Engineering Services </vt:lpstr>
      <vt:lpstr>Storm Refresher</vt:lpstr>
      <vt:lpstr>Storm Concepts</vt:lpstr>
      <vt:lpstr>Why Storm?</vt:lpstr>
      <vt:lpstr>Where do we use Storm/Trident?</vt:lpstr>
      <vt:lpstr>Why Trident?</vt:lpstr>
      <vt:lpstr>What is Trident exactly?</vt:lpstr>
      <vt:lpstr>Trident Operations</vt:lpstr>
      <vt:lpstr>Filters</vt:lpstr>
      <vt:lpstr>Aggregators</vt:lpstr>
      <vt:lpstr>Tutorial Topologies - SimpleTridentTopology</vt:lpstr>
      <vt:lpstr>Tutorial Topologies – StockTridentTopology</vt:lpstr>
      <vt:lpstr>Tutorial Topologies - StockStatsTridentTopology</vt:lpstr>
      <vt:lpstr>Show Me The Running Code!</vt:lpstr>
      <vt:lpstr>Storm Support - Hortonworks</vt:lpstr>
      <vt:lpstr>We’re Hiring!</vt:lpstr>
      <vt:lpstr>Exercise 1: Change Computations</vt:lpstr>
      <vt:lpstr>Exercise 2: Volume Filters</vt:lpstr>
      <vt:lpstr>Exercise 3: Global Aggregation</vt:lpstr>
      <vt:lpstr>Exercise 4: Windows</vt:lpstr>
      <vt:lpstr>Thank you!</vt:lpstr>
      <vt:lpstr>Bonus Exercise</vt:lpstr>
      <vt:lpstr>Exercise 4: Distinct Counts</vt:lpstr>
    </vt:vector>
  </TitlesOfParts>
  <Company>Teradata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Bodkin, Ronald</dc:creator>
  <cp:keywords>Real-Time;Storm;Trident</cp:keywords>
  <cp:lastModifiedBy>Ron Bodkin</cp:lastModifiedBy>
  <cp:revision>143</cp:revision>
  <cp:lastPrinted>2014-10-27T18:00:18Z</cp:lastPrinted>
  <dcterms:created xsi:type="dcterms:W3CDTF">2014-09-19T22:51:32Z</dcterms:created>
  <dcterms:modified xsi:type="dcterms:W3CDTF">2014-10-27T20:08:44Z</dcterms:modified>
</cp:coreProperties>
</file>